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70" r:id="rId6"/>
    <p:sldId id="271" r:id="rId7"/>
    <p:sldId id="263" r:id="rId8"/>
    <p:sldId id="261" r:id="rId9"/>
    <p:sldId id="267" r:id="rId10"/>
    <p:sldId id="264" r:id="rId11"/>
    <p:sldId id="265" r:id="rId12"/>
    <p:sldId id="266" r:id="rId13"/>
    <p:sldId id="268" r:id="rId14"/>
    <p:sldId id="269" r:id="rId15"/>
    <p:sldId id="262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17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71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96FCE-30E8-41E7-BAC7-0ABC62FA4D04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2DA25-5A44-4D59-B35F-F3F5BC5E407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42567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714583"/>
            <a:ext cx="3574257" cy="114341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2" y="5715000"/>
            <a:ext cx="9146380" cy="1143001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810664">
            <a:off x="297777" y="6310710"/>
            <a:ext cx="1511914" cy="1334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36CA236E-D5F4-42EA-A3BF-70CB31A8C733}" type="datetimeFigureOut">
              <a:rPr lang="cs-CZ" smtClean="0"/>
              <a:t>24.10.2018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385894"/>
            <a:ext cx="4724400" cy="17354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355572"/>
            <a:ext cx="502920" cy="318169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761EB73B-32E4-4757-822C-04CE718486F2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Letištní</a:t>
            </a:r>
            <a:r>
              <a:rPr lang="en-US" dirty="0"/>
              <a:t> </a:t>
            </a:r>
            <a:r>
              <a:rPr lang="en-US" dirty="0" err="1"/>
              <a:t>manažer</a:t>
            </a:r>
            <a:endParaRPr lang="cs-CZ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/>
              <a:t>team </a:t>
            </a:r>
            <a:r>
              <a:rPr lang="cs-CZ" dirty="0" err="1"/>
              <a:t>School</a:t>
            </a:r>
            <a:r>
              <a:rPr lang="cs-CZ" dirty="0"/>
              <a:t>-and-</a:t>
            </a:r>
            <a:r>
              <a:rPr lang="cs-CZ" dirty="0" err="1"/>
              <a:t>Sound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334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Naše řešení II.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Problém: dohledávání starých letů</a:t>
            </a:r>
          </a:p>
          <a:p>
            <a:r>
              <a:rPr lang="cs-CZ" b="0" dirty="0"/>
              <a:t>Např. přistání jinde, pozdější zápis, jiné problémy</a:t>
            </a:r>
          </a:p>
          <a:p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/>
              <a:t>V </a:t>
            </a:r>
            <a:r>
              <a:rPr lang="cs-CZ" b="0" dirty="0" smtClean="0"/>
              <a:t>našem řešení </a:t>
            </a:r>
            <a:r>
              <a:rPr lang="cs-CZ" b="0" dirty="0"/>
              <a:t>se </a:t>
            </a:r>
            <a:r>
              <a:rPr lang="cs-CZ" b="0" dirty="0" smtClean="0"/>
              <a:t>bude vyhledávat pomocí kritérií (pro jakékoli </a:t>
            </a:r>
            <a:r>
              <a:rPr lang="cs-CZ" b="0" dirty="0" err="1" smtClean="0"/>
              <a:t>množstí</a:t>
            </a:r>
            <a:r>
              <a:rPr lang="cs-CZ" b="0" dirty="0" smtClean="0"/>
              <a:t> letů). </a:t>
            </a:r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 smtClean="0"/>
              <a:t>Žádné papíry, tabulka s jednoduchou </a:t>
            </a:r>
            <a:r>
              <a:rPr lang="cs-CZ" b="0" dirty="0" err="1" smtClean="0"/>
              <a:t>dohledatelností</a:t>
            </a:r>
            <a:r>
              <a:rPr lang="cs-CZ" b="0" dirty="0" smtClean="0"/>
              <a:t> </a:t>
            </a:r>
            <a:r>
              <a:rPr lang="cs-CZ" b="0" dirty="0"/>
              <a:t>starších letů.</a:t>
            </a:r>
          </a:p>
          <a:p>
            <a:r>
              <a:rPr lang="cs-CZ" dirty="0" smtClean="0"/>
              <a:t>Výhody: jednoduché vyhledávání =</a:t>
            </a:r>
            <a:r>
              <a:rPr lang="en-US" dirty="0" smtClean="0"/>
              <a:t>&gt;</a:t>
            </a:r>
            <a:r>
              <a:rPr lang="cs-CZ" dirty="0" smtClean="0"/>
              <a:t> minimalizace nepřesností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37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Problémové </a:t>
            </a:r>
            <a:r>
              <a:rPr lang="cs-CZ" dirty="0" smtClean="0"/>
              <a:t>domény III.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000" dirty="0"/>
              <a:t>Problém: opakované zapisování totožných informací  </a:t>
            </a:r>
          </a:p>
          <a:p>
            <a:r>
              <a:rPr lang="cs-CZ" b="0" dirty="0"/>
              <a:t>Např. </a:t>
            </a:r>
            <a:r>
              <a:rPr lang="cs-CZ" b="0" dirty="0" smtClean="0"/>
              <a:t>zápis letadel, zápis pilotů</a:t>
            </a:r>
            <a:endParaRPr lang="cs-CZ" b="0" dirty="0"/>
          </a:p>
          <a:p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/>
              <a:t>Tyto informace jsou víceméně neměnné, přes to jsou potřeba opakovaně </a:t>
            </a:r>
            <a:r>
              <a:rPr lang="cs-CZ" b="0" dirty="0" smtClean="0"/>
              <a:t>vyplňovat.</a:t>
            </a:r>
          </a:p>
          <a:p>
            <a:pPr>
              <a:spcBef>
                <a:spcPts val="0"/>
              </a:spcBef>
            </a:pPr>
            <a:r>
              <a:rPr lang="cs-CZ" b="0" dirty="0" smtClean="0"/>
              <a:t>(+) Navíc datum a čas je potřeba vždy vyplňovat.</a:t>
            </a:r>
          </a:p>
          <a:p>
            <a:r>
              <a:rPr lang="cs-CZ" dirty="0" smtClean="0"/>
              <a:t>Chyby: zbytečné doplňování  informací, možnost nepřesností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12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Naše řešení III.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Problém: opakované zapisování totožných informací  </a:t>
            </a:r>
          </a:p>
          <a:p>
            <a:r>
              <a:rPr lang="cs-CZ" b="0" dirty="0"/>
              <a:t>Např. zápis letadel, zápis pilotů</a:t>
            </a:r>
          </a:p>
          <a:p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 smtClean="0"/>
              <a:t>Jednoduché informace budou automaticky napovězeny a jednoduše vyplněny.</a:t>
            </a:r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/>
              <a:t>(+) Navíc datum a čas </a:t>
            </a:r>
            <a:r>
              <a:rPr lang="cs-CZ" b="0" dirty="0" smtClean="0"/>
              <a:t>bude pro zjednodušení </a:t>
            </a:r>
            <a:r>
              <a:rPr lang="cs-CZ" b="0" dirty="0" err="1" smtClean="0"/>
              <a:t>předvyplněn</a:t>
            </a:r>
            <a:r>
              <a:rPr lang="cs-CZ" b="0" dirty="0" smtClean="0"/>
              <a:t> na aktuální čas.</a:t>
            </a:r>
            <a:endParaRPr lang="cs-CZ" b="0" dirty="0"/>
          </a:p>
          <a:p>
            <a:r>
              <a:rPr lang="cs-CZ" dirty="0"/>
              <a:t>Výhody </a:t>
            </a:r>
            <a:r>
              <a:rPr lang="cs-CZ" dirty="0" smtClean="0"/>
              <a:t>: žádné zbytečné </a:t>
            </a:r>
            <a:r>
              <a:rPr lang="cs-CZ" dirty="0"/>
              <a:t>doplňování  informací, </a:t>
            </a:r>
            <a:r>
              <a:rPr lang="cs-CZ" dirty="0" smtClean="0"/>
              <a:t>minimalizace nepřesností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93774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Požadavky I.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Funkční </a:t>
            </a:r>
            <a:r>
              <a:rPr lang="cs-CZ" sz="2000" dirty="0"/>
              <a:t>požadavky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Zaznamenání </a:t>
            </a:r>
            <a:r>
              <a:rPr lang="cs-CZ" b="0" dirty="0"/>
              <a:t>nového letu (příletu a odletu)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Možnost </a:t>
            </a:r>
            <a:r>
              <a:rPr lang="cs-CZ" b="0" dirty="0"/>
              <a:t>přidání pilota, který není dosud v databázi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Přehled </a:t>
            </a:r>
            <a:r>
              <a:rPr lang="cs-CZ" b="0" dirty="0"/>
              <a:t>všech letů se zvýrazněním právě probíhajících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Filtrace </a:t>
            </a:r>
            <a:r>
              <a:rPr lang="cs-CZ" b="0" dirty="0"/>
              <a:t>v letech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Vygenerování </a:t>
            </a:r>
            <a:r>
              <a:rPr lang="cs-CZ" b="0" dirty="0"/>
              <a:t>reportu letů ve formátu CSV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Přehled </a:t>
            </a:r>
            <a:r>
              <a:rPr lang="cs-CZ" b="0" dirty="0"/>
              <a:t>pilotů a informace o nich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Efektivní </a:t>
            </a:r>
            <a:r>
              <a:rPr lang="cs-CZ" b="0" dirty="0"/>
              <a:t>našeptávání při vytváření nového letu/přidávání nového pilota</a:t>
            </a:r>
          </a:p>
          <a:p>
            <a:pPr>
              <a:buFont typeface="+mj-lt"/>
              <a:buAutoNum type="arabicPeriod"/>
            </a:pPr>
            <a:r>
              <a:rPr lang="cs-CZ" b="0" dirty="0" smtClean="0"/>
              <a:t>Přihlášení </a:t>
            </a:r>
            <a:r>
              <a:rPr lang="cs-CZ" b="0" dirty="0"/>
              <a:t>uživatelů s různými rolemi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29332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Požadavky II.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Nefunkční </a:t>
            </a:r>
            <a:r>
              <a:rPr lang="cs-CZ" sz="2000" dirty="0"/>
              <a:t>požadavky</a:t>
            </a:r>
          </a:p>
          <a:p>
            <a:pPr lvl="0">
              <a:buFont typeface="+mj-lt"/>
              <a:buAutoNum type="arabicPeriod"/>
            </a:pPr>
            <a:r>
              <a:rPr lang="cs-CZ" b="0" dirty="0"/>
              <a:t>Aplikace bude mít responzivní design 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Aplikace bude fungovat na mobilních zařízeních i počítači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Citlivá data budou přístupná pouze povoleným osobám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Aplikace bude zvládat práci s větším počtem dat (min. 200 letů/den)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Aplikace nesmí mít výpadek větší než 12 hodin 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Aplikace nemusí pracovat v </a:t>
            </a:r>
            <a:r>
              <a:rPr lang="cs-CZ" b="0" dirty="0" err="1"/>
              <a:t>offline</a:t>
            </a:r>
            <a:r>
              <a:rPr lang="cs-CZ" b="0" dirty="0"/>
              <a:t> režimu</a:t>
            </a:r>
            <a:endParaRPr lang="cs-CZ" b="0" dirty="0"/>
          </a:p>
          <a:p>
            <a:pPr lvl="0">
              <a:buFont typeface="+mj-lt"/>
              <a:buAutoNum type="arabicPeriod"/>
            </a:pPr>
            <a:r>
              <a:rPr lang="cs-CZ" b="0" dirty="0"/>
              <a:t>Aplikace nebude dostávat žádnou aplikační </a:t>
            </a:r>
            <a:r>
              <a:rPr lang="cs-CZ" b="0" dirty="0" smtClean="0"/>
              <a:t>podporu</a:t>
            </a:r>
            <a:endParaRPr lang="cs-CZ" b="0" dirty="0"/>
          </a:p>
        </p:txBody>
      </p:sp>
    </p:spTree>
    <p:extLst>
      <p:ext uri="{BB962C8B-B14F-4D97-AF65-F5344CB8AC3E}">
        <p14:creationId xmlns:p14="http://schemas.microsoft.com/office/powerpoint/2010/main" val="19396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Odhad pracnosti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Analýza a návrh </a:t>
            </a:r>
            <a:r>
              <a:rPr lang="cs-CZ" b="0" dirty="0" smtClean="0"/>
              <a:t>- modelu </a:t>
            </a:r>
            <a:r>
              <a:rPr lang="cs-CZ" b="0" dirty="0" err="1"/>
              <a:t>db</a:t>
            </a:r>
            <a:r>
              <a:rPr lang="cs-CZ" b="0" dirty="0"/>
              <a:t> a vzhledu na základě </a:t>
            </a:r>
            <a:r>
              <a:rPr lang="cs-CZ" b="0" dirty="0" smtClean="0"/>
              <a:t>požadavků</a:t>
            </a:r>
          </a:p>
          <a:p>
            <a:pPr algn="r"/>
            <a:r>
              <a:rPr lang="cs-CZ" dirty="0" smtClean="0"/>
              <a:t>4-6 MD</a:t>
            </a:r>
          </a:p>
          <a:p>
            <a:endParaRPr lang="cs-CZ" dirty="0" smtClean="0"/>
          </a:p>
          <a:p>
            <a:r>
              <a:rPr lang="cs-CZ" dirty="0" err="1" smtClean="0"/>
              <a:t>Frontend</a:t>
            </a:r>
            <a:r>
              <a:rPr lang="cs-CZ" dirty="0" smtClean="0"/>
              <a:t> </a:t>
            </a:r>
            <a:r>
              <a:rPr lang="cs-CZ" b="0" dirty="0"/>
              <a:t>- vytvoření funkční webové </a:t>
            </a:r>
            <a:r>
              <a:rPr lang="cs-CZ" b="0" dirty="0" smtClean="0"/>
              <a:t>aplikace</a:t>
            </a:r>
          </a:p>
          <a:p>
            <a:pPr algn="r"/>
            <a:r>
              <a:rPr lang="cs-CZ" dirty="0" smtClean="0"/>
              <a:t>7-9 MD</a:t>
            </a:r>
          </a:p>
          <a:p>
            <a:endParaRPr lang="cs-CZ" dirty="0"/>
          </a:p>
          <a:p>
            <a:r>
              <a:rPr lang="cs-CZ" dirty="0" err="1"/>
              <a:t>Backend</a:t>
            </a:r>
            <a:r>
              <a:rPr lang="cs-CZ" dirty="0"/>
              <a:t> </a:t>
            </a:r>
            <a:r>
              <a:rPr lang="cs-CZ" b="0" dirty="0"/>
              <a:t>- implementace webového serveru s </a:t>
            </a:r>
            <a:r>
              <a:rPr lang="cs-CZ" b="0" dirty="0" smtClean="0"/>
              <a:t>REST</a:t>
            </a:r>
          </a:p>
          <a:p>
            <a:pPr algn="r"/>
            <a:r>
              <a:rPr lang="cs-CZ" dirty="0" smtClean="0"/>
              <a:t>6-9 </a:t>
            </a:r>
            <a:r>
              <a:rPr lang="cs-CZ" dirty="0"/>
              <a:t>MD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815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Shrnutí prezentace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cs-CZ" dirty="0" smtClean="0"/>
              <a:t>Představení</a:t>
            </a:r>
          </a:p>
          <a:p>
            <a:pPr>
              <a:buFontTx/>
              <a:buChar char="-"/>
            </a:pPr>
            <a:r>
              <a:rPr lang="cs-CZ" dirty="0" smtClean="0"/>
              <a:t>Technologie</a:t>
            </a:r>
            <a:endParaRPr lang="cs-CZ" dirty="0"/>
          </a:p>
          <a:p>
            <a:pPr>
              <a:buFontTx/>
              <a:buChar char="-"/>
            </a:pPr>
            <a:r>
              <a:rPr lang="cs-CZ" dirty="0"/>
              <a:t>Popis aplikace</a:t>
            </a:r>
          </a:p>
          <a:p>
            <a:pPr>
              <a:buFontTx/>
              <a:buChar char="-"/>
            </a:pPr>
            <a:r>
              <a:rPr lang="cs-CZ" dirty="0" smtClean="0"/>
              <a:t>Problémové domény</a:t>
            </a:r>
          </a:p>
          <a:p>
            <a:pPr>
              <a:buFontTx/>
              <a:buChar char="-"/>
            </a:pPr>
            <a:r>
              <a:rPr lang="cs-CZ" dirty="0" smtClean="0"/>
              <a:t>Naše řešení</a:t>
            </a:r>
          </a:p>
          <a:p>
            <a:pPr>
              <a:buFontTx/>
              <a:buChar char="-"/>
            </a:pPr>
            <a:r>
              <a:rPr lang="cs-CZ" dirty="0" smtClean="0"/>
              <a:t>Odhad pracnosti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77650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cs-CZ" b="1" dirty="0" smtClean="0"/>
              <a:t>Představení</a:t>
            </a:r>
            <a:endParaRPr lang="cs-CZ" dirty="0"/>
          </a:p>
        </p:txBody>
      </p:sp>
      <p:pic>
        <p:nvPicPr>
          <p:cNvPr id="7" name="image3.pn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40262" y="1371600"/>
            <a:ext cx="767482" cy="762000"/>
          </a:xfrm>
          <a:prstGeom prst="rect">
            <a:avLst/>
          </a:prstGeom>
          <a:ln/>
        </p:spPr>
      </p:pic>
      <p:sp>
        <p:nvSpPr>
          <p:cNvPr id="8" name="TextBox 7"/>
          <p:cNvSpPr txBox="1"/>
          <p:nvPr/>
        </p:nvSpPr>
        <p:spPr>
          <a:xfrm>
            <a:off x="1828800" y="1219200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Petr Tománek</a:t>
            </a:r>
            <a:r>
              <a:rPr lang="en-US" b="1" dirty="0" smtClean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Teamleader</a:t>
            </a:r>
            <a:r>
              <a:rPr lang="en-US" dirty="0" smtClean="0"/>
              <a:t>)</a:t>
            </a:r>
          </a:p>
          <a:p>
            <a:r>
              <a:rPr lang="cs-CZ" dirty="0" err="1" smtClean="0"/>
              <a:t>Javascript</a:t>
            </a:r>
            <a:r>
              <a:rPr lang="cs-CZ" dirty="0" smtClean="0"/>
              <a:t>, Java, </a:t>
            </a:r>
            <a:r>
              <a:rPr lang="cs-CZ" dirty="0" err="1" smtClean="0"/>
              <a:t>Fullstack</a:t>
            </a:r>
            <a:r>
              <a:rPr lang="en-US" dirty="0" smtClean="0"/>
              <a:t> </a:t>
            </a:r>
            <a:r>
              <a:rPr lang="cs-CZ" dirty="0" smtClean="0"/>
              <a:t>developer, </a:t>
            </a:r>
            <a:endParaRPr lang="en-US" dirty="0" smtClean="0"/>
          </a:p>
          <a:p>
            <a:r>
              <a:rPr lang="en-US" dirty="0" smtClean="0"/>
              <a:t>Senior BE, </a:t>
            </a:r>
            <a:r>
              <a:rPr lang="cs-CZ" dirty="0" smtClean="0"/>
              <a:t>5 let praxe</a:t>
            </a:r>
          </a:p>
          <a:p>
            <a:endParaRPr lang="cs-CZ" dirty="0"/>
          </a:p>
        </p:txBody>
      </p:sp>
      <p:pic>
        <p:nvPicPr>
          <p:cNvPr id="10" name="image3.pn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2962" y="2419529"/>
            <a:ext cx="767482" cy="762000"/>
          </a:xfrm>
          <a:prstGeom prst="rect">
            <a:avLst/>
          </a:prstGeom>
          <a:ln/>
        </p:spPr>
      </p:pic>
      <p:sp>
        <p:nvSpPr>
          <p:cNvPr id="11" name="TextBox 10"/>
          <p:cNvSpPr txBox="1"/>
          <p:nvPr/>
        </p:nvSpPr>
        <p:spPr>
          <a:xfrm>
            <a:off x="1841500" y="2267129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Michal </a:t>
            </a:r>
            <a:r>
              <a:rPr lang="en-US" b="1" dirty="0" err="1" smtClean="0"/>
              <a:t>Klus</a:t>
            </a:r>
            <a:r>
              <a:rPr lang="cs-CZ" b="1" dirty="0" err="1" smtClean="0"/>
              <a:t>ák</a:t>
            </a:r>
            <a:endParaRPr lang="en-US" dirty="0" smtClean="0"/>
          </a:p>
          <a:p>
            <a:r>
              <a:rPr lang="cs-CZ" dirty="0" smtClean="0"/>
              <a:t>Android, Java</a:t>
            </a:r>
            <a:r>
              <a:rPr lang="en-US" dirty="0" smtClean="0"/>
              <a:t> </a:t>
            </a:r>
            <a:r>
              <a:rPr lang="cs-CZ" dirty="0" smtClean="0"/>
              <a:t>developer, </a:t>
            </a:r>
            <a:endParaRPr lang="en-US" dirty="0" smtClean="0"/>
          </a:p>
          <a:p>
            <a:r>
              <a:rPr lang="cs-CZ" dirty="0" smtClean="0"/>
              <a:t>Senior B</a:t>
            </a:r>
            <a:r>
              <a:rPr lang="en-US" dirty="0" smtClean="0"/>
              <a:t>E, </a:t>
            </a:r>
            <a:r>
              <a:rPr lang="cs-CZ" dirty="0" smtClean="0"/>
              <a:t>2 roky praxe</a:t>
            </a:r>
          </a:p>
          <a:p>
            <a:endParaRPr lang="cs-CZ" dirty="0"/>
          </a:p>
        </p:txBody>
      </p:sp>
      <p:sp>
        <p:nvSpPr>
          <p:cNvPr id="13" name="TextBox 12"/>
          <p:cNvSpPr txBox="1"/>
          <p:nvPr/>
        </p:nvSpPr>
        <p:spPr>
          <a:xfrm>
            <a:off x="1828800" y="3315058"/>
            <a:ext cx="533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Kateřina Cízlová</a:t>
            </a:r>
            <a:endParaRPr lang="en-US" dirty="0" smtClean="0"/>
          </a:p>
          <a:p>
            <a:r>
              <a:rPr lang="cs-CZ" dirty="0" smtClean="0"/>
              <a:t>Java</a:t>
            </a:r>
            <a:r>
              <a:rPr lang="en-US" dirty="0" smtClean="0"/>
              <a:t> </a:t>
            </a:r>
            <a:r>
              <a:rPr lang="cs-CZ" dirty="0" smtClean="0"/>
              <a:t>developer, </a:t>
            </a:r>
            <a:endParaRPr lang="en-US" dirty="0" smtClean="0"/>
          </a:p>
          <a:p>
            <a:r>
              <a:rPr lang="en-US" dirty="0" smtClean="0"/>
              <a:t>Junior BE</a:t>
            </a:r>
            <a:endParaRPr lang="cs-CZ" dirty="0" smtClean="0"/>
          </a:p>
          <a:p>
            <a:endParaRPr lang="cs-CZ" dirty="0"/>
          </a:p>
        </p:txBody>
      </p:sp>
      <p:pic>
        <p:nvPicPr>
          <p:cNvPr id="14" name="image3.png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40262" y="4515387"/>
            <a:ext cx="767482" cy="762000"/>
          </a:xfrm>
          <a:prstGeom prst="rect">
            <a:avLst/>
          </a:prstGeom>
          <a:ln/>
        </p:spPr>
      </p:pic>
      <p:sp>
        <p:nvSpPr>
          <p:cNvPr id="15" name="TextBox 14"/>
          <p:cNvSpPr txBox="1"/>
          <p:nvPr/>
        </p:nvSpPr>
        <p:spPr>
          <a:xfrm>
            <a:off x="1854200" y="4362987"/>
            <a:ext cx="5334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 smtClean="0"/>
              <a:t>Petr </a:t>
            </a:r>
            <a:r>
              <a:rPr lang="en-US" b="1" dirty="0" smtClean="0"/>
              <a:t>Jung</a:t>
            </a:r>
            <a:endParaRPr lang="en-US" dirty="0" smtClean="0"/>
          </a:p>
          <a:p>
            <a:r>
              <a:rPr lang="cs-CZ" dirty="0" err="1" smtClean="0"/>
              <a:t>Javascript</a:t>
            </a:r>
            <a:r>
              <a:rPr lang="cs-CZ" dirty="0" smtClean="0"/>
              <a:t>, </a:t>
            </a:r>
            <a:r>
              <a:rPr lang="en-US" dirty="0" smtClean="0"/>
              <a:t>PHP </a:t>
            </a:r>
            <a:r>
              <a:rPr lang="cs-CZ" dirty="0" smtClean="0"/>
              <a:t>developer, </a:t>
            </a:r>
            <a:endParaRPr lang="en-US" dirty="0" smtClean="0"/>
          </a:p>
          <a:p>
            <a:r>
              <a:rPr lang="en-US" dirty="0" smtClean="0"/>
              <a:t>Junior FE, </a:t>
            </a:r>
            <a:r>
              <a:rPr lang="en-US" dirty="0" err="1" smtClean="0"/>
              <a:t>rok</a:t>
            </a:r>
            <a:r>
              <a:rPr lang="cs-CZ" dirty="0" smtClean="0"/>
              <a:t> praxe.</a:t>
            </a:r>
          </a:p>
        </p:txBody>
      </p:sp>
      <p:pic>
        <p:nvPicPr>
          <p:cNvPr id="16" name="image2.png"/>
          <p:cNvPicPr/>
          <p:nvPr/>
        </p:nvPicPr>
        <p:blipFill>
          <a:blip r:embed="rId3"/>
          <a:srcRect/>
          <a:stretch>
            <a:fillRect/>
          </a:stretch>
        </p:blipFill>
        <p:spPr>
          <a:xfrm>
            <a:off x="739648" y="3467458"/>
            <a:ext cx="768096" cy="75895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200824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cs-CZ" dirty="0" smtClean="0"/>
              <a:t>Front-End</a:t>
            </a:r>
          </a:p>
          <a:p>
            <a:pPr lvl="1"/>
            <a:r>
              <a:rPr lang="cs-CZ" dirty="0" err="1" smtClean="0"/>
              <a:t>Javascript</a:t>
            </a:r>
            <a:r>
              <a:rPr lang="cs-CZ" dirty="0"/>
              <a:t>, </a:t>
            </a:r>
            <a:r>
              <a:rPr lang="cs-CZ" dirty="0" err="1"/>
              <a:t>Angular</a:t>
            </a:r>
            <a:endParaRPr lang="cs-CZ" dirty="0"/>
          </a:p>
          <a:p>
            <a:endParaRPr lang="cs-CZ" dirty="0" smtClean="0"/>
          </a:p>
          <a:p>
            <a:endParaRPr lang="cs-CZ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err="1"/>
              <a:t>Back</a:t>
            </a:r>
            <a:r>
              <a:rPr lang="cs-CZ" dirty="0"/>
              <a:t>-End</a:t>
            </a:r>
          </a:p>
          <a:p>
            <a:pPr lvl="1"/>
            <a:r>
              <a:rPr lang="cs-CZ" dirty="0"/>
              <a:t>Java, </a:t>
            </a:r>
            <a:r>
              <a:rPr lang="cs-CZ" dirty="0" err="1"/>
              <a:t>Spring</a:t>
            </a:r>
            <a:r>
              <a:rPr lang="cs-CZ" dirty="0"/>
              <a:t> </a:t>
            </a:r>
            <a:r>
              <a:rPr lang="cs-CZ" dirty="0" err="1"/>
              <a:t>Boot</a:t>
            </a:r>
            <a:endParaRPr lang="cs-CZ" dirty="0"/>
          </a:p>
          <a:p>
            <a:endParaRPr lang="cs-CZ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Technologie</a:t>
            </a:r>
            <a:endParaRPr lang="cs-CZ" dirty="0"/>
          </a:p>
        </p:txBody>
      </p:sp>
      <p:pic>
        <p:nvPicPr>
          <p:cNvPr id="1026" name="Picture 2" descr="Lazy Load Angular Modules with the Router from @johnlindquist on @egghead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9718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pring Boot Hello World - bgasparott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086100"/>
            <a:ext cx="2031999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211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aplikace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Aktuální řešení</a:t>
            </a:r>
          </a:p>
          <a:p>
            <a:r>
              <a:rPr lang="cs-CZ" b="0" dirty="0" smtClean="0"/>
              <a:t>Aktuální řešení je zápis letů do papírů. </a:t>
            </a:r>
            <a:r>
              <a:rPr lang="cs-CZ" b="0" dirty="0"/>
              <a:t>Takovéto řešení umožňuje množství </a:t>
            </a:r>
            <a:r>
              <a:rPr lang="cs-CZ" b="0" dirty="0" smtClean="0"/>
              <a:t>problémů.</a:t>
            </a:r>
          </a:p>
          <a:p>
            <a:r>
              <a:rPr lang="cs-CZ" dirty="0" smtClean="0"/>
              <a:t>Příklad problémů: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Složité dohledávání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Složité shrnování dat</a:t>
            </a:r>
          </a:p>
          <a:p>
            <a:pPr marL="0" indent="0"/>
            <a:r>
              <a:rPr lang="cs-CZ" dirty="0" smtClean="0"/>
              <a:t>Příklad chyby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0" dirty="0" smtClean="0"/>
              <a:t>Nepřesnosti zápisu letadel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0" dirty="0"/>
              <a:t>Nepřesnosti </a:t>
            </a:r>
            <a:r>
              <a:rPr lang="cs-CZ" b="0" dirty="0" smtClean="0"/>
              <a:t>zápisu pilotů</a:t>
            </a:r>
            <a:endParaRPr lang="cs-CZ" b="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b="0" dirty="0" smtClean="0"/>
              <a:t>Přehlédnutí letu v zápisu do reportu</a:t>
            </a:r>
            <a:endParaRPr lang="cs-CZ" b="0" dirty="0"/>
          </a:p>
          <a:p>
            <a:pPr marL="0" indent="0"/>
            <a:endParaRPr lang="cs-CZ" b="0" dirty="0"/>
          </a:p>
          <a:p>
            <a:pPr marL="0" indent="0"/>
            <a:endParaRPr lang="cs-CZ" b="0" dirty="0"/>
          </a:p>
        </p:txBody>
      </p:sp>
    </p:spTree>
    <p:extLst>
      <p:ext uri="{BB962C8B-B14F-4D97-AF65-F5344CB8AC3E}">
        <p14:creationId xmlns:p14="http://schemas.microsoft.com/office/powerpoint/2010/main" val="3150673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Popis aplikace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Naše řešení: Aplikace Letištní Manažer</a:t>
            </a:r>
          </a:p>
          <a:p>
            <a:r>
              <a:rPr lang="cs-CZ" b="0" dirty="0" smtClean="0"/>
              <a:t>Aplikace bude řešením problémů aktuálního řešení.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Zajistí korektnost dat (nezapíší se chybná data)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Zajistí konzistenci (zapsaná data budou vždy v reportech, atp.)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Zjednoduší práci zapisovatelům (automatické doplňování)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cs-CZ" b="0" dirty="0" smtClean="0"/>
              <a:t>Zjednoduší práci reportérům (rychlý a především přesný report)</a:t>
            </a:r>
            <a:endParaRPr lang="cs-CZ" b="0" dirty="0"/>
          </a:p>
        </p:txBody>
      </p:sp>
    </p:spTree>
    <p:extLst>
      <p:ext uri="{BB962C8B-B14F-4D97-AF65-F5344CB8AC3E}">
        <p14:creationId xmlns:p14="http://schemas.microsoft.com/office/powerpoint/2010/main" val="276086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Problémové </a:t>
            </a:r>
            <a:r>
              <a:rPr lang="cs-CZ" dirty="0" smtClean="0"/>
              <a:t>domény I.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Problém</a:t>
            </a:r>
            <a:r>
              <a:rPr lang="cs-CZ" sz="2000" dirty="0"/>
              <a:t>: složitost vytvoření jednoduchého reportu</a:t>
            </a:r>
          </a:p>
          <a:p>
            <a:r>
              <a:rPr lang="cs-CZ" b="0" dirty="0"/>
              <a:t>Případ: vytváření měsíčního reportu k náletu jednotlivých letadel a pilotů</a:t>
            </a:r>
          </a:p>
          <a:p>
            <a:endParaRPr lang="cs-CZ" b="0" dirty="0" smtClean="0"/>
          </a:p>
          <a:p>
            <a:pPr>
              <a:spcBef>
                <a:spcPts val="0"/>
              </a:spcBef>
            </a:pPr>
            <a:r>
              <a:rPr lang="cs-CZ" b="0" dirty="0"/>
              <a:t>V aktuálním řešení se musí přepisovat jednotlivé nálety letadel z papírů. </a:t>
            </a:r>
          </a:p>
          <a:p>
            <a:pPr>
              <a:spcBef>
                <a:spcPts val="0"/>
              </a:spcBef>
            </a:pPr>
            <a:r>
              <a:rPr lang="cs-CZ" b="0" dirty="0"/>
              <a:t>Tento </a:t>
            </a:r>
            <a:r>
              <a:rPr lang="cs-CZ" b="0" dirty="0" err="1"/>
              <a:t>nápočet</a:t>
            </a:r>
            <a:r>
              <a:rPr lang="cs-CZ" b="0" dirty="0"/>
              <a:t> se poté přepisuje ručně na přepočet nalétaných hodin.</a:t>
            </a:r>
          </a:p>
          <a:p>
            <a:r>
              <a:rPr lang="cs-CZ" dirty="0" smtClean="0"/>
              <a:t>Chyby: možné nepřesnosti a přehlédnutí náletů, velká pracnost</a:t>
            </a:r>
          </a:p>
        </p:txBody>
      </p:sp>
    </p:spTree>
    <p:extLst>
      <p:ext uri="{BB962C8B-B14F-4D97-AF65-F5344CB8AC3E}">
        <p14:creationId xmlns:p14="http://schemas.microsoft.com/office/powerpoint/2010/main" val="211237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Naše řešení I.</a:t>
            </a:r>
            <a:endParaRPr lang="cs-CZ" dirty="0"/>
          </a:p>
        </p:txBody>
      </p:sp>
      <p:sp>
        <p:nvSpPr>
          <p:cNvPr id="4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Problém</a:t>
            </a:r>
            <a:r>
              <a:rPr lang="cs-CZ" sz="2000" dirty="0"/>
              <a:t>: složitost vytvoření jednoduchého reportu</a:t>
            </a:r>
          </a:p>
          <a:p>
            <a:r>
              <a:rPr lang="cs-CZ" b="0" dirty="0"/>
              <a:t>Případ: vytváření měsíčního reportu k náletu jednotlivých letadel a pilotů</a:t>
            </a:r>
          </a:p>
          <a:p>
            <a:endParaRPr lang="cs-CZ" b="0" dirty="0" smtClean="0"/>
          </a:p>
          <a:p>
            <a:pPr>
              <a:spcBef>
                <a:spcPts val="0"/>
              </a:spcBef>
            </a:pPr>
            <a:r>
              <a:rPr lang="cs-CZ" b="0" dirty="0"/>
              <a:t>V </a:t>
            </a:r>
            <a:r>
              <a:rPr lang="cs-CZ" b="0" dirty="0" smtClean="0"/>
              <a:t>našem řešení </a:t>
            </a:r>
            <a:r>
              <a:rPr lang="cs-CZ" b="0" dirty="0"/>
              <a:t>se </a:t>
            </a:r>
            <a:r>
              <a:rPr lang="cs-CZ" b="0" dirty="0" smtClean="0"/>
              <a:t>automaticky zpracuje z </a:t>
            </a:r>
            <a:r>
              <a:rPr lang="cs-CZ" b="0" dirty="0" err="1" smtClean="0"/>
              <a:t>vyplňených</a:t>
            </a:r>
            <a:r>
              <a:rPr lang="cs-CZ" b="0" dirty="0" smtClean="0"/>
              <a:t> dat. </a:t>
            </a:r>
            <a:endParaRPr lang="cs-CZ" b="0" dirty="0"/>
          </a:p>
          <a:p>
            <a:pPr>
              <a:spcBef>
                <a:spcPts val="0"/>
              </a:spcBef>
            </a:pPr>
            <a:r>
              <a:rPr lang="cs-CZ" b="0" dirty="0" smtClean="0"/>
              <a:t>Bude stačit zmáčknout jediné tlačítko (případně vyplnit ometení, např. datum od-do).</a:t>
            </a:r>
            <a:endParaRPr lang="cs-CZ" b="0" dirty="0"/>
          </a:p>
          <a:p>
            <a:r>
              <a:rPr lang="cs-CZ" dirty="0" smtClean="0"/>
              <a:t>Výhody: žádné nepřesnosti ani přehlédnutí náletů, minimální pracnost</a:t>
            </a:r>
          </a:p>
        </p:txBody>
      </p:sp>
    </p:spTree>
    <p:extLst>
      <p:ext uri="{BB962C8B-B14F-4D97-AF65-F5344CB8AC3E}">
        <p14:creationId xmlns:p14="http://schemas.microsoft.com/office/powerpoint/2010/main" val="164047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Problémové </a:t>
            </a:r>
            <a:r>
              <a:rPr lang="cs-CZ" dirty="0" smtClean="0"/>
              <a:t>domény II.</a:t>
            </a:r>
            <a:endParaRPr lang="cs-CZ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 smtClean="0"/>
              <a:t>Problém: dohledávání starých letů</a:t>
            </a:r>
          </a:p>
          <a:p>
            <a:r>
              <a:rPr lang="cs-CZ" b="0" dirty="0" smtClean="0"/>
              <a:t>Např. přistání jinde, pozdější zápis, jiné problémy</a:t>
            </a:r>
          </a:p>
          <a:p>
            <a:endParaRPr lang="cs-CZ" b="0" dirty="0" smtClean="0"/>
          </a:p>
          <a:p>
            <a:pPr>
              <a:spcBef>
                <a:spcPts val="0"/>
              </a:spcBef>
            </a:pPr>
            <a:r>
              <a:rPr lang="cs-CZ" b="0" dirty="0" smtClean="0"/>
              <a:t>V aktuálním řešení se zapisuje do papírů (cca 200 letů/den). </a:t>
            </a:r>
          </a:p>
          <a:p>
            <a:pPr>
              <a:spcBef>
                <a:spcPts val="0"/>
              </a:spcBef>
            </a:pPr>
            <a:r>
              <a:rPr lang="cs-CZ" b="0" dirty="0" smtClean="0"/>
              <a:t>V hromadách papíru je velmi pracná </a:t>
            </a:r>
            <a:r>
              <a:rPr lang="cs-CZ" b="0" dirty="0" err="1" smtClean="0"/>
              <a:t>dohledatelnost</a:t>
            </a:r>
            <a:r>
              <a:rPr lang="cs-CZ" b="0" dirty="0" smtClean="0"/>
              <a:t> starších letů.</a:t>
            </a:r>
          </a:p>
          <a:p>
            <a:r>
              <a:rPr lang="cs-CZ" dirty="0" smtClean="0"/>
              <a:t>Chyby: možné nepřesnosti a přehlédnutí náletů, velká pracnost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6024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65</TotalTime>
  <Words>629</Words>
  <Application>Microsoft Office PowerPoint</Application>
  <PresentationFormat>On-screen Show (4:3)</PresentationFormat>
  <Paragraphs>114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Angles</vt:lpstr>
      <vt:lpstr>Letištní manažer</vt:lpstr>
      <vt:lpstr>Shrnutí prezentace</vt:lpstr>
      <vt:lpstr>Představení</vt:lpstr>
      <vt:lpstr>Technologie</vt:lpstr>
      <vt:lpstr>Popis aplikace</vt:lpstr>
      <vt:lpstr>Popis aplikace</vt:lpstr>
      <vt:lpstr>Problémové domény I.</vt:lpstr>
      <vt:lpstr>Naše řešení I.</vt:lpstr>
      <vt:lpstr>Problémové domény II.</vt:lpstr>
      <vt:lpstr>Naše řešení II.</vt:lpstr>
      <vt:lpstr>Problémové domény III.</vt:lpstr>
      <vt:lpstr>Naše řešení III.</vt:lpstr>
      <vt:lpstr>Požadavky I.</vt:lpstr>
      <vt:lpstr>Požadavky II.</vt:lpstr>
      <vt:lpstr>Odhad pracnosti</vt:lpstr>
    </vt:vector>
  </TitlesOfParts>
  <Company>METRO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Letištní manažer</dc:title>
  <dc:creator>Tomanek, Petr</dc:creator>
  <cp:lastModifiedBy>Tomanek, Petr</cp:lastModifiedBy>
  <cp:revision>13</cp:revision>
  <dcterms:created xsi:type="dcterms:W3CDTF">2018-10-24T06:22:10Z</dcterms:created>
  <dcterms:modified xsi:type="dcterms:W3CDTF">2018-10-24T07:27:23Z</dcterms:modified>
</cp:coreProperties>
</file>